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319" autoAdjust="0"/>
  </p:normalViewPr>
  <p:slideViewPr>
    <p:cSldViewPr snapToGrid="0" snapToObjects="1">
      <p:cViewPr varScale="1">
        <p:scale>
          <a:sx n="123" d="100"/>
          <a:sy n="123" d="100"/>
        </p:scale>
        <p:origin x="-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7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3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57778130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2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4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5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8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81C5-7B17-364F-9896-83260BECAF1A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3C01-7705-B742-9AB3-BFB2F52FE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tif"/><Relationship Id="rId13" Type="http://schemas.openxmlformats.org/officeDocument/2006/relationships/image" Target="../media/image12.png"/><Relationship Id="rId14" Type="http://schemas.openxmlformats.org/officeDocument/2006/relationships/image" Target="../media/image13.tif"/><Relationship Id="rId15" Type="http://schemas.openxmlformats.org/officeDocument/2006/relationships/image" Target="../media/image14.png"/><Relationship Id="rId16" Type="http://schemas.openxmlformats.org/officeDocument/2006/relationships/image" Target="../media/image15.tif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5" Type="http://schemas.openxmlformats.org/officeDocument/2006/relationships/image" Target="../media/image4.png"/><Relationship Id="rId6" Type="http://schemas.openxmlformats.org/officeDocument/2006/relationships/image" Target="../media/image5.tif"/><Relationship Id="rId7" Type="http://schemas.openxmlformats.org/officeDocument/2006/relationships/image" Target="../media/image6.png"/><Relationship Id="rId8" Type="http://schemas.openxmlformats.org/officeDocument/2006/relationships/image" Target="../media/image7.tif"/><Relationship Id="rId9" Type="http://schemas.openxmlformats.org/officeDocument/2006/relationships/image" Target="../media/image8.png"/><Relationship Id="rId10" Type="http://schemas.openxmlformats.org/officeDocument/2006/relationships/image" Target="../media/image9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ndara"/>
                <a:cs typeface="Candara"/>
              </a:rPr>
              <a:t>Samsung @ ECMA-TC39 meeting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andara"/>
                <a:cs typeface="Candara"/>
              </a:rPr>
              <a:t>2014.04.08</a:t>
            </a:r>
            <a:endParaRPr lang="en-US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9517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Wearables </a:t>
            </a:r>
            <a:r>
              <a:rPr lang="en-US" sz="4700" dirty="0" smtClean="0"/>
              <a:t>devices</a:t>
            </a:r>
            <a:endParaRPr sz="4700" dirty="0"/>
          </a:p>
        </p:txBody>
      </p:sp>
      <p:grpSp>
        <p:nvGrpSpPr>
          <p:cNvPr id="38" name="Group 38"/>
          <p:cNvGrpSpPr/>
          <p:nvPr/>
        </p:nvGrpSpPr>
        <p:grpSpPr>
          <a:xfrm rot="984291">
            <a:off x="4415418" y="2215926"/>
            <a:ext cx="1902286" cy="1389509"/>
            <a:chOff x="-127000" y="-88899"/>
            <a:chExt cx="2705473" cy="1976189"/>
          </a:xfrm>
        </p:grpSpPr>
        <p:pic>
          <p:nvPicPr>
            <p:cNvPr id="37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51474" cy="16459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" name="Picture 3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2705474" cy="1976190"/>
            </a:xfrm>
            <a:prstGeom prst="rect">
              <a:avLst/>
            </a:prstGeom>
            <a:effectLst/>
          </p:spPr>
        </p:pic>
      </p:grpSp>
      <p:grpSp>
        <p:nvGrpSpPr>
          <p:cNvPr id="41" name="Group 41"/>
          <p:cNvGrpSpPr/>
          <p:nvPr/>
        </p:nvGrpSpPr>
        <p:grpSpPr>
          <a:xfrm rot="21211489">
            <a:off x="6672991" y="2120716"/>
            <a:ext cx="1464469" cy="1829147"/>
            <a:chOff x="-127000" y="-88900"/>
            <a:chExt cx="2082800" cy="2601451"/>
          </a:xfrm>
        </p:grpSpPr>
        <p:pic>
          <p:nvPicPr>
            <p:cNvPr id="40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828800" cy="22712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" name="Picture 3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2082800" cy="2601452"/>
            </a:xfrm>
            <a:prstGeom prst="rect">
              <a:avLst/>
            </a:prstGeom>
            <a:effectLst/>
          </p:spPr>
        </p:pic>
      </p:grpSp>
      <p:grpSp>
        <p:nvGrpSpPr>
          <p:cNvPr id="44" name="Group 44"/>
          <p:cNvGrpSpPr/>
          <p:nvPr/>
        </p:nvGrpSpPr>
        <p:grpSpPr>
          <a:xfrm rot="21215427">
            <a:off x="4602613" y="4336694"/>
            <a:ext cx="2036486" cy="1518048"/>
            <a:chOff x="-127000" y="-88900"/>
            <a:chExt cx="2896334" cy="2159000"/>
          </a:xfrm>
        </p:grpSpPr>
        <p:pic>
          <p:nvPicPr>
            <p:cNvPr id="43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42335" cy="1828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" name="Picture 41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1" y="-88900"/>
              <a:ext cx="2896336" cy="2159000"/>
            </a:xfrm>
            <a:prstGeom prst="rect">
              <a:avLst/>
            </a:prstGeom>
            <a:effectLst/>
          </p:spPr>
        </p:pic>
      </p:grpSp>
      <p:grpSp>
        <p:nvGrpSpPr>
          <p:cNvPr id="47" name="Group 47"/>
          <p:cNvGrpSpPr/>
          <p:nvPr/>
        </p:nvGrpSpPr>
        <p:grpSpPr>
          <a:xfrm rot="21332853">
            <a:off x="2636128" y="2110846"/>
            <a:ext cx="1464469" cy="1945601"/>
            <a:chOff x="-126999" y="-88900"/>
            <a:chExt cx="2082800" cy="2767075"/>
          </a:xfrm>
        </p:grpSpPr>
        <p:pic>
          <p:nvPicPr>
            <p:cNvPr id="46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1828800" cy="24368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27000" y="-88901"/>
              <a:ext cx="2082801" cy="2767077"/>
            </a:xfrm>
            <a:prstGeom prst="rect">
              <a:avLst/>
            </a:prstGeom>
            <a:effectLst/>
          </p:spPr>
        </p:pic>
      </p:grpSp>
      <p:grpSp>
        <p:nvGrpSpPr>
          <p:cNvPr id="50" name="Group 50"/>
          <p:cNvGrpSpPr/>
          <p:nvPr/>
        </p:nvGrpSpPr>
        <p:grpSpPr>
          <a:xfrm rot="521468">
            <a:off x="611767" y="4317581"/>
            <a:ext cx="1511911" cy="1832154"/>
            <a:chOff x="-127000" y="-88899"/>
            <a:chExt cx="2150273" cy="2605728"/>
          </a:xfrm>
        </p:grpSpPr>
        <p:pic>
          <p:nvPicPr>
            <p:cNvPr id="49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896274" cy="22755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8" name="Picture 47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27000" y="-88900"/>
              <a:ext cx="2150274" cy="2605729"/>
            </a:xfrm>
            <a:prstGeom prst="rect">
              <a:avLst/>
            </a:prstGeom>
            <a:effectLst/>
          </p:spPr>
        </p:pic>
      </p:grpSp>
      <p:grpSp>
        <p:nvGrpSpPr>
          <p:cNvPr id="53" name="Group 53"/>
          <p:cNvGrpSpPr/>
          <p:nvPr/>
        </p:nvGrpSpPr>
        <p:grpSpPr>
          <a:xfrm rot="903329">
            <a:off x="6916401" y="4404140"/>
            <a:ext cx="1464469" cy="1518048"/>
            <a:chOff x="-127000" y="-88899"/>
            <a:chExt cx="2082800" cy="2159000"/>
          </a:xfrm>
        </p:grpSpPr>
        <p:pic>
          <p:nvPicPr>
            <p:cNvPr id="52" name="pasted-image.ti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828800" cy="18288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" name="Picture 50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27000" y="-88900"/>
              <a:ext cx="2082800" cy="2159001"/>
            </a:xfrm>
            <a:prstGeom prst="rect">
              <a:avLst/>
            </a:prstGeom>
            <a:effectLst/>
          </p:spPr>
        </p:pic>
      </p:grpSp>
      <p:grpSp>
        <p:nvGrpSpPr>
          <p:cNvPr id="56" name="Group 56"/>
          <p:cNvGrpSpPr/>
          <p:nvPr/>
        </p:nvGrpSpPr>
        <p:grpSpPr>
          <a:xfrm rot="21544332">
            <a:off x="444427" y="1981459"/>
            <a:ext cx="1848326" cy="1901904"/>
            <a:chOff x="-127000" y="-88900"/>
            <a:chExt cx="2628728" cy="2704928"/>
          </a:xfrm>
        </p:grpSpPr>
        <p:pic>
          <p:nvPicPr>
            <p:cNvPr id="55" name="pasted-image.ti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2374729" cy="23747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" name="Picture 53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127001" y="-88901"/>
              <a:ext cx="2628730" cy="2704930"/>
            </a:xfrm>
            <a:prstGeom prst="rect">
              <a:avLst/>
            </a:prstGeom>
            <a:effectLst/>
          </p:spPr>
        </p:pic>
      </p:grpSp>
      <p:grpSp>
        <p:nvGrpSpPr>
          <p:cNvPr id="59" name="Group 59"/>
          <p:cNvGrpSpPr/>
          <p:nvPr/>
        </p:nvGrpSpPr>
        <p:grpSpPr>
          <a:xfrm rot="383342">
            <a:off x="2597164" y="4509159"/>
            <a:ext cx="1696641" cy="1750219"/>
            <a:chOff x="-127000" y="-88899"/>
            <a:chExt cx="2413000" cy="2489200"/>
          </a:xfrm>
        </p:grpSpPr>
        <p:pic>
          <p:nvPicPr>
            <p:cNvPr id="58" name="pasted-image.tif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" y="0"/>
              <a:ext cx="2159001" cy="21590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" name="Picture 56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27001" y="-88900"/>
              <a:ext cx="2413001" cy="2489201"/>
            </a:xfrm>
            <a:prstGeom prst="rect">
              <a:avLst/>
            </a:prstGeom>
            <a:effectLst/>
          </p:spPr>
        </p:pic>
      </p:grpSp>
      <p:sp>
        <p:nvSpPr>
          <p:cNvPr id="60" name="Shape 60"/>
          <p:cNvSpPr/>
          <p:nvPr/>
        </p:nvSpPr>
        <p:spPr>
          <a:xfrm>
            <a:off x="275681" y="6329781"/>
            <a:ext cx="8669898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defRPr sz="3000" i="1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 lvl="0">
              <a:defRPr sz="1800" i="0"/>
            </a:pPr>
            <a:r>
              <a:rPr sz="2100"/>
              <a:t>Products from Samsung, Pebble, Google, Qualcomm, Nike and Fitbit </a:t>
            </a:r>
          </a:p>
        </p:txBody>
      </p:sp>
    </p:spTree>
    <p:extLst>
      <p:ext uri="{BB962C8B-B14F-4D97-AF65-F5344CB8AC3E}">
        <p14:creationId xmlns:p14="http://schemas.microsoft.com/office/powerpoint/2010/main" val="3958038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dvAuto="0"/>
      <p:bldP spid="41" grpId="0" animBg="1" advAuto="0"/>
      <p:bldP spid="44" grpId="0" animBg="1" advAuto="0"/>
      <p:bldP spid="47" grpId="0" animBg="1" advAuto="0"/>
      <p:bldP spid="50" grpId="0" animBg="1" advAuto="0"/>
      <p:bldP spid="53" grpId="0" animBg="1" advAuto="0"/>
      <p:bldP spid="56" grpId="0" animBg="1" advAuto="0"/>
      <p:bldP spid="59" grpId="0" animBg="1" advAuto="0"/>
      <p:bldP spid="60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 lvl="0">
              <a:defRPr sz="1800"/>
            </a:pPr>
            <a:r>
              <a:rPr sz="4900"/>
              <a:t>JS in embedded controllers</a:t>
            </a:r>
          </a:p>
        </p:txBody>
      </p:sp>
      <p:pic>
        <p:nvPicPr>
          <p:cNvPr id="17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953" y="2021782"/>
            <a:ext cx="3340167" cy="250512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279" y="2015863"/>
            <a:ext cx="3444289" cy="244725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76" name="Shape 176"/>
          <p:cNvSpPr/>
          <p:nvPr/>
        </p:nvSpPr>
        <p:spPr>
          <a:xfrm>
            <a:off x="5628957" y="4858013"/>
            <a:ext cx="147996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500" b="1"/>
              <a:t>48 </a:t>
            </a:r>
            <a:r>
              <a:rPr sz="2500" b="1">
                <a:solidFill>
                  <a:srgbClr val="FF2600"/>
                </a:solidFill>
              </a:rPr>
              <a:t>K</a:t>
            </a:r>
            <a:r>
              <a:rPr sz="2500" b="1"/>
              <a:t>B RAM</a:t>
            </a:r>
          </a:p>
        </p:txBody>
      </p:sp>
      <p:sp>
        <p:nvSpPr>
          <p:cNvPr id="177" name="Shape 177"/>
          <p:cNvSpPr/>
          <p:nvPr/>
        </p:nvSpPr>
        <p:spPr>
          <a:xfrm>
            <a:off x="1812121" y="4823159"/>
            <a:ext cx="1552126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/>
            </a:lvl1pPr>
          </a:lstStyle>
          <a:p>
            <a:pPr lvl="0">
              <a:defRPr sz="1800" b="0"/>
            </a:pPr>
            <a:r>
              <a:rPr sz="2500"/>
              <a:t>32 MB RAM</a:t>
            </a:r>
          </a:p>
        </p:txBody>
      </p:sp>
    </p:spTree>
    <p:extLst>
      <p:ext uri="{BB962C8B-B14F-4D97-AF65-F5344CB8AC3E}">
        <p14:creationId xmlns:p14="http://schemas.microsoft.com/office/powerpoint/2010/main" val="1863740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00" y="274637"/>
            <a:ext cx="8593550" cy="7105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ndara"/>
                <a:cs typeface="Candara"/>
              </a:rPr>
              <a:t>Why?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00" y="1127668"/>
            <a:ext cx="8593550" cy="5424675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latin typeface="Candara"/>
                <a:cs typeface="Candara"/>
              </a:rPr>
              <a:t>We are interested in </a:t>
            </a:r>
            <a:r>
              <a:rPr lang="en-US" sz="2400" b="1" dirty="0">
                <a:solidFill>
                  <a:srgbClr val="0000FF"/>
                </a:solidFill>
                <a:latin typeface="Candara"/>
                <a:cs typeface="Candara"/>
              </a:rPr>
              <a:t>s</a:t>
            </a:r>
            <a:r>
              <a:rPr lang="en-US" sz="2400" b="1" dirty="0" smtClean="0">
                <a:solidFill>
                  <a:srgbClr val="0000FF"/>
                </a:solidFill>
                <a:latin typeface="Candara"/>
                <a:cs typeface="Candara"/>
              </a:rPr>
              <a:t>mall </a:t>
            </a:r>
            <a:r>
              <a:rPr lang="en-US" sz="2400" b="1" dirty="0">
                <a:solidFill>
                  <a:srgbClr val="0000FF"/>
                </a:solidFill>
                <a:latin typeface="Candara"/>
                <a:cs typeface="Candara"/>
              </a:rPr>
              <a:t>f</a:t>
            </a:r>
            <a:r>
              <a:rPr lang="en-US" sz="2400" b="1" dirty="0" smtClean="0">
                <a:solidFill>
                  <a:srgbClr val="0000FF"/>
                </a:solidFill>
                <a:latin typeface="Candara"/>
                <a:cs typeface="Candara"/>
              </a:rPr>
              <a:t>ootprint JavaScript engine</a:t>
            </a:r>
          </a:p>
          <a:p>
            <a:pPr lvl="1"/>
            <a:r>
              <a:rPr lang="en-US" sz="2000" b="1" dirty="0" smtClean="0">
                <a:latin typeface="Candara"/>
                <a:cs typeface="Candara"/>
              </a:rPr>
              <a:t>For </a:t>
            </a:r>
            <a:r>
              <a:rPr lang="en-US" sz="2000" b="1" dirty="0" err="1">
                <a:latin typeface="Candara"/>
                <a:cs typeface="Candara"/>
              </a:rPr>
              <a:t>w</a:t>
            </a:r>
            <a:r>
              <a:rPr lang="en-US" sz="2000" b="1" dirty="0" err="1" smtClean="0">
                <a:latin typeface="Candara"/>
                <a:cs typeface="Candara"/>
              </a:rPr>
              <a:t>earables</a:t>
            </a:r>
            <a:r>
              <a:rPr lang="en-US" sz="2000" b="1" dirty="0" smtClean="0">
                <a:latin typeface="Candara"/>
                <a:cs typeface="Candara"/>
              </a:rPr>
              <a:t> and </a:t>
            </a:r>
            <a:r>
              <a:rPr lang="en-US" sz="2000" b="1" dirty="0" err="1" smtClean="0">
                <a:latin typeface="Candara"/>
                <a:cs typeface="Candara"/>
              </a:rPr>
              <a:t>WoT</a:t>
            </a:r>
            <a:r>
              <a:rPr lang="en-US" sz="2000" b="1" dirty="0" smtClean="0">
                <a:latin typeface="Candara"/>
                <a:cs typeface="Candara"/>
              </a:rPr>
              <a:t> (web of things) devices</a:t>
            </a:r>
          </a:p>
          <a:p>
            <a:pPr lvl="2"/>
            <a:r>
              <a:rPr lang="en-US" sz="1800" dirty="0" smtClean="0">
                <a:latin typeface="Candara"/>
                <a:cs typeface="Candara"/>
              </a:rPr>
              <a:t>E.g. </a:t>
            </a:r>
            <a:r>
              <a:rPr lang="en-US" sz="1800" dirty="0" err="1" smtClean="0">
                <a:latin typeface="Candara"/>
                <a:cs typeface="Candara"/>
              </a:rPr>
              <a:t>smartwatches</a:t>
            </a:r>
            <a:r>
              <a:rPr lang="en-US" sz="1800" dirty="0" smtClean="0">
                <a:latin typeface="Candara"/>
                <a:cs typeface="Candara"/>
              </a:rPr>
              <a:t>, fitness-oriented </a:t>
            </a:r>
            <a:r>
              <a:rPr lang="en-US" sz="1800" dirty="0" err="1" smtClean="0">
                <a:latin typeface="Candara"/>
                <a:cs typeface="Candara"/>
              </a:rPr>
              <a:t>wearables</a:t>
            </a:r>
            <a:r>
              <a:rPr lang="en-US" sz="1800" dirty="0" smtClean="0">
                <a:latin typeface="Candara"/>
                <a:cs typeface="Candara"/>
              </a:rPr>
              <a:t>, and others</a:t>
            </a:r>
          </a:p>
          <a:p>
            <a:pPr lvl="2"/>
            <a:r>
              <a:rPr lang="en-US" sz="1800" dirty="0" smtClean="0">
                <a:latin typeface="Candara"/>
                <a:cs typeface="Candara"/>
              </a:rPr>
              <a:t>compliant with ECMA-262 full specification ?</a:t>
            </a:r>
          </a:p>
          <a:p>
            <a:pPr lvl="2"/>
            <a:r>
              <a:rPr lang="en-US" sz="1800" dirty="0" smtClean="0">
                <a:solidFill>
                  <a:srgbClr val="000000"/>
                </a:solidFill>
                <a:latin typeface="Candara"/>
                <a:cs typeface="Candara"/>
              </a:rPr>
              <a:t>compliant with only</a:t>
            </a:r>
            <a:r>
              <a:rPr lang="en-US" sz="1800" dirty="0" smtClean="0">
                <a:solidFill>
                  <a:srgbClr val="0000FF"/>
                </a:solidFill>
                <a:latin typeface="Candara"/>
                <a:cs typeface="Candara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andara"/>
                <a:cs typeface="Candara"/>
              </a:rPr>
              <a:t>s</a:t>
            </a:r>
            <a:r>
              <a:rPr lang="en-US" sz="1800" i="1" dirty="0" smtClean="0">
                <a:solidFill>
                  <a:srgbClr val="0000FF"/>
                </a:solidFill>
                <a:latin typeface="Candara"/>
                <a:cs typeface="Candara"/>
              </a:rPr>
              <a:t>ubset </a:t>
            </a:r>
            <a:r>
              <a:rPr lang="en-US" sz="1800" i="1" dirty="0">
                <a:solidFill>
                  <a:srgbClr val="0000FF"/>
                </a:solidFill>
                <a:latin typeface="Candara"/>
                <a:cs typeface="Candara"/>
              </a:rPr>
              <a:t>p</a:t>
            </a:r>
            <a:r>
              <a:rPr lang="en-US" sz="1800" i="1" dirty="0" smtClean="0">
                <a:solidFill>
                  <a:srgbClr val="0000FF"/>
                </a:solidFill>
                <a:latin typeface="Candara"/>
                <a:cs typeface="Candara"/>
              </a:rPr>
              <a:t>rofile</a:t>
            </a:r>
            <a:r>
              <a:rPr lang="en-US" sz="1800" dirty="0" smtClean="0">
                <a:solidFill>
                  <a:srgbClr val="000000"/>
                </a:solidFill>
                <a:latin typeface="Candara"/>
                <a:cs typeface="Candara"/>
              </a:rPr>
              <a:t> of ECMA-262 ?</a:t>
            </a:r>
            <a:endParaRPr lang="en-US" sz="20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Possibly created as an </a:t>
            </a:r>
            <a:r>
              <a:rPr lang="en-US" sz="2000" dirty="0" smtClean="0">
                <a:solidFill>
                  <a:srgbClr val="0000FF"/>
                </a:solidFill>
                <a:latin typeface="Candara"/>
                <a:cs typeface="Candara"/>
              </a:rPr>
              <a:t>open-source </a:t>
            </a:r>
            <a:r>
              <a:rPr lang="en-US" sz="2000" dirty="0">
                <a:solidFill>
                  <a:srgbClr val="0000FF"/>
                </a:solidFill>
                <a:latin typeface="Candara"/>
                <a:cs typeface="Candara"/>
              </a:rPr>
              <a:t>p</a:t>
            </a:r>
            <a:r>
              <a:rPr lang="en-US" sz="2000" dirty="0" smtClean="0">
                <a:solidFill>
                  <a:srgbClr val="0000FF"/>
                </a:solidFill>
                <a:latin typeface="Candara"/>
                <a:cs typeface="Candara"/>
              </a:rPr>
              <a:t>roject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latin typeface="Candara"/>
                <a:cs typeface="Candara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Candara"/>
                <a:cs typeface="Candara"/>
              </a:rPr>
              <a:t>eference engine implementation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latin typeface="Candara"/>
                <a:cs typeface="Candara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Candara"/>
                <a:cs typeface="Candara"/>
              </a:rPr>
              <a:t>pplications using this engine</a:t>
            </a:r>
          </a:p>
          <a:p>
            <a:pPr lvl="1"/>
            <a:endParaRPr lang="en-US" sz="2000" dirty="0">
              <a:latin typeface="Candara"/>
              <a:cs typeface="Candara"/>
            </a:endParaRPr>
          </a:p>
          <a:p>
            <a:r>
              <a:rPr lang="en-US" sz="2400" b="1" dirty="0" smtClean="0">
                <a:latin typeface="Candara"/>
                <a:cs typeface="Candara"/>
              </a:rPr>
              <a:t>We are here to ask your opinion about our approach</a:t>
            </a:r>
          </a:p>
          <a:p>
            <a:pPr lvl="1"/>
            <a:r>
              <a:rPr lang="en-US" sz="2000" i="1" dirty="0">
                <a:solidFill>
                  <a:srgbClr val="0000FF"/>
                </a:solidFill>
                <a:latin typeface="Candara"/>
                <a:cs typeface="Candara"/>
              </a:rPr>
              <a:t>a</a:t>
            </a:r>
            <a:r>
              <a:rPr lang="en-US" sz="2000" i="1" dirty="0" smtClean="0">
                <a:solidFill>
                  <a:srgbClr val="0000FF"/>
                </a:solidFill>
                <a:latin typeface="Candara"/>
                <a:cs typeface="Candara"/>
              </a:rPr>
              <a:t> (multi-level) subset </a:t>
            </a:r>
            <a:r>
              <a:rPr lang="en-US" sz="2000" i="1" dirty="0">
                <a:solidFill>
                  <a:srgbClr val="0000FF"/>
                </a:solidFill>
                <a:latin typeface="Candara"/>
                <a:cs typeface="Candara"/>
              </a:rPr>
              <a:t>p</a:t>
            </a:r>
            <a:r>
              <a:rPr lang="en-US" sz="2000" i="1" dirty="0" smtClean="0">
                <a:solidFill>
                  <a:srgbClr val="0000FF"/>
                </a:solidFill>
                <a:latin typeface="Candara"/>
                <a:cs typeface="Candara"/>
              </a:rPr>
              <a:t>rofile </a:t>
            </a:r>
            <a:r>
              <a:rPr lang="en-US" sz="2000" dirty="0" smtClean="0">
                <a:latin typeface="Candara"/>
                <a:cs typeface="Candara"/>
              </a:rPr>
              <a:t>of </a:t>
            </a:r>
            <a:r>
              <a:rPr lang="en-US" sz="2000" dirty="0" err="1" smtClean="0">
                <a:latin typeface="Candara"/>
                <a:cs typeface="Candara"/>
              </a:rPr>
              <a:t>ECMAScript</a:t>
            </a:r>
            <a:r>
              <a:rPr lang="en-US" sz="2000" dirty="0" smtClean="0">
                <a:latin typeface="Candara"/>
                <a:cs typeface="Candara"/>
              </a:rPr>
              <a:t>,</a:t>
            </a:r>
          </a:p>
          <a:p>
            <a:pPr lvl="2"/>
            <a:r>
              <a:rPr lang="en-US" sz="1600" i="1" dirty="0" smtClean="0">
                <a:latin typeface="Candara"/>
                <a:cs typeface="Candara"/>
              </a:rPr>
              <a:t>Multi-level: </a:t>
            </a:r>
            <a:r>
              <a:rPr lang="en-US" sz="1600" dirty="0" smtClean="0">
                <a:latin typeface="Candara"/>
                <a:cs typeface="Candara"/>
              </a:rPr>
              <a:t>to cater to devices of various memory footprints (100kb … 512 Mb)</a:t>
            </a:r>
          </a:p>
          <a:p>
            <a:pPr lvl="2"/>
            <a:r>
              <a:rPr lang="en-US" sz="1800" dirty="0">
                <a:latin typeface="Candara"/>
                <a:cs typeface="Candara"/>
              </a:rPr>
              <a:t>i</a:t>
            </a:r>
            <a:r>
              <a:rPr lang="en-US" sz="1800" dirty="0" smtClean="0">
                <a:latin typeface="Candara"/>
                <a:cs typeface="Candara"/>
              </a:rPr>
              <a:t>s it reasonable?</a:t>
            </a:r>
          </a:p>
          <a:p>
            <a:pPr lvl="2"/>
            <a:r>
              <a:rPr lang="en-US" sz="1800" dirty="0" smtClean="0">
                <a:latin typeface="Candara"/>
                <a:cs typeface="Candara"/>
              </a:rPr>
              <a:t>can be covered in this group?</a:t>
            </a:r>
          </a:p>
          <a:p>
            <a:pPr lvl="2"/>
            <a:r>
              <a:rPr lang="en-US" sz="1800" dirty="0" smtClean="0">
                <a:latin typeface="Candara"/>
                <a:cs typeface="Candara"/>
              </a:rPr>
              <a:t>…</a:t>
            </a:r>
          </a:p>
          <a:p>
            <a:pPr lvl="1"/>
            <a:r>
              <a:rPr lang="en-US" sz="2000" dirty="0">
                <a:latin typeface="Candara"/>
                <a:cs typeface="Candara"/>
              </a:rPr>
              <a:t>a</a:t>
            </a:r>
            <a:r>
              <a:rPr lang="en-US" sz="2000" dirty="0" smtClean="0">
                <a:latin typeface="Candara"/>
                <a:cs typeface="Candara"/>
              </a:rPr>
              <a:t>nd other more valuable approach you have? </a:t>
            </a:r>
          </a:p>
          <a:p>
            <a:pPr lvl="1"/>
            <a:endParaRPr lang="en-US" sz="2000" dirty="0" smtClean="0">
              <a:latin typeface="Candara"/>
              <a:cs typeface="Candara"/>
            </a:endParaRPr>
          </a:p>
          <a:p>
            <a:pPr lvl="1"/>
            <a:endParaRPr lang="en-US" sz="2000" dirty="0" smtClean="0">
              <a:latin typeface="Candara"/>
              <a:cs typeface="Candara"/>
            </a:endParaRPr>
          </a:p>
          <a:p>
            <a:endParaRPr lang="en-US" sz="2400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6102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00" y="274637"/>
            <a:ext cx="8593550" cy="7105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ndara"/>
                <a:cs typeface="Candara"/>
              </a:rPr>
              <a:t>What?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00" y="1127668"/>
            <a:ext cx="8593550" cy="5424675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ndara"/>
                <a:cs typeface="Candara"/>
              </a:rPr>
              <a:t>How to define a </a:t>
            </a:r>
            <a:r>
              <a:rPr lang="en-US" sz="2400" b="1" i="1" dirty="0">
                <a:latin typeface="Candara"/>
                <a:cs typeface="Candara"/>
              </a:rPr>
              <a:t>s</a:t>
            </a:r>
            <a:r>
              <a:rPr lang="en-US" sz="2400" b="1" i="1" dirty="0" smtClean="0">
                <a:latin typeface="Candara"/>
                <a:cs typeface="Candara"/>
              </a:rPr>
              <a:t>ubset </a:t>
            </a:r>
            <a:r>
              <a:rPr lang="en-US" sz="2400" b="1" i="1" dirty="0">
                <a:latin typeface="Candara"/>
                <a:cs typeface="Candara"/>
              </a:rPr>
              <a:t>p</a:t>
            </a:r>
            <a:r>
              <a:rPr lang="en-US" sz="2400" b="1" i="1" dirty="0" smtClean="0">
                <a:latin typeface="Candara"/>
                <a:cs typeface="Candara"/>
              </a:rPr>
              <a:t>rofile</a:t>
            </a:r>
            <a:r>
              <a:rPr lang="en-US" sz="2400" b="1" dirty="0" smtClean="0">
                <a:latin typeface="Candara"/>
                <a:cs typeface="Candara"/>
              </a:rPr>
              <a:t>?</a:t>
            </a:r>
          </a:p>
          <a:p>
            <a:pPr lvl="1"/>
            <a:r>
              <a:rPr lang="en-US" sz="2000" dirty="0" smtClean="0">
                <a:latin typeface="Candara"/>
                <a:cs typeface="Candara"/>
              </a:rPr>
              <a:t>background research for identifying the subset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  <a:latin typeface="Candara"/>
                <a:cs typeface="Candara"/>
              </a:rPr>
              <a:t>criteria</a:t>
            </a:r>
            <a:r>
              <a:rPr lang="en-US" sz="2000" dirty="0" smtClean="0">
                <a:latin typeface="Candara"/>
                <a:cs typeface="Candara"/>
              </a:rPr>
              <a:t> </a:t>
            </a:r>
            <a:r>
              <a:rPr lang="en-US" sz="2000" dirty="0" smtClean="0">
                <a:latin typeface="Candara"/>
                <a:cs typeface="Candara"/>
              </a:rPr>
              <a:t>for </a:t>
            </a:r>
            <a:r>
              <a:rPr lang="en-US" sz="2000" dirty="0">
                <a:latin typeface="Candara"/>
                <a:cs typeface="Candara"/>
              </a:rPr>
              <a:t>s</a:t>
            </a:r>
            <a:r>
              <a:rPr lang="en-US" sz="2000" dirty="0" smtClean="0">
                <a:latin typeface="Candara"/>
                <a:cs typeface="Candara"/>
              </a:rPr>
              <a:t>ubset definition</a:t>
            </a:r>
          </a:p>
          <a:p>
            <a:pPr lvl="2"/>
            <a:r>
              <a:rPr lang="en-US" sz="1600" dirty="0">
                <a:latin typeface="Candara"/>
                <a:cs typeface="Candara"/>
              </a:rPr>
              <a:t>c</a:t>
            </a:r>
            <a:r>
              <a:rPr lang="en-US" sz="1600" dirty="0" smtClean="0">
                <a:latin typeface="Candara"/>
                <a:cs typeface="Candara"/>
              </a:rPr>
              <a:t>ost of implementation</a:t>
            </a:r>
          </a:p>
          <a:p>
            <a:pPr lvl="2"/>
            <a:r>
              <a:rPr lang="en-US" sz="1600" dirty="0">
                <a:latin typeface="Candara"/>
                <a:cs typeface="Candara"/>
              </a:rPr>
              <a:t>f</a:t>
            </a:r>
            <a:r>
              <a:rPr lang="en-US" sz="1600" dirty="0" smtClean="0">
                <a:latin typeface="Candara"/>
                <a:cs typeface="Candara"/>
              </a:rPr>
              <a:t>requency of use</a:t>
            </a:r>
          </a:p>
          <a:p>
            <a:pPr lvl="2"/>
            <a:r>
              <a:rPr lang="en-US" sz="1600" dirty="0" err="1">
                <a:latin typeface="Candara"/>
                <a:cs typeface="Candara"/>
              </a:rPr>
              <a:t>e</a:t>
            </a:r>
            <a:r>
              <a:rPr lang="en-US" sz="1600" dirty="0" err="1" smtClean="0">
                <a:latin typeface="Candara"/>
                <a:cs typeface="Candara"/>
              </a:rPr>
              <a:t>tc</a:t>
            </a:r>
            <a:r>
              <a:rPr lang="en-US" sz="1600" dirty="0" smtClean="0">
                <a:latin typeface="Candara"/>
                <a:cs typeface="Candara"/>
              </a:rPr>
              <a:t> …</a:t>
            </a:r>
          </a:p>
          <a:p>
            <a:pPr lvl="1"/>
            <a:r>
              <a:rPr lang="en-US" sz="2000" dirty="0">
                <a:latin typeface="Candara"/>
                <a:cs typeface="Candara"/>
              </a:rPr>
              <a:t>d</a:t>
            </a:r>
            <a:r>
              <a:rPr lang="en-US" sz="2000" dirty="0" smtClean="0">
                <a:latin typeface="Candara"/>
                <a:cs typeface="Candara"/>
              </a:rPr>
              <a:t>efinition of </a:t>
            </a:r>
            <a:r>
              <a:rPr lang="en-US" sz="2000" dirty="0" smtClean="0">
                <a:solidFill>
                  <a:srgbClr val="0000FF"/>
                </a:solidFill>
                <a:latin typeface="Candara"/>
                <a:cs typeface="Candara"/>
              </a:rPr>
              <a:t>compatibility</a:t>
            </a:r>
            <a:r>
              <a:rPr lang="en-US" sz="2000" dirty="0" smtClean="0">
                <a:latin typeface="Candara"/>
                <a:cs typeface="Candara"/>
              </a:rPr>
              <a:t> with ECMA-262</a:t>
            </a:r>
          </a:p>
          <a:p>
            <a:r>
              <a:rPr lang="en-US" sz="2400" b="1" dirty="0" smtClean="0">
                <a:latin typeface="Candara"/>
                <a:cs typeface="Candara"/>
              </a:rPr>
              <a:t>How to balance between size and performance?</a:t>
            </a:r>
          </a:p>
          <a:p>
            <a:pPr lvl="1"/>
            <a:r>
              <a:rPr lang="en-US" sz="2000" dirty="0">
                <a:latin typeface="Candara"/>
                <a:cs typeface="Candara"/>
              </a:rPr>
              <a:t>i</a:t>
            </a:r>
            <a:r>
              <a:rPr lang="en-US" sz="2000" dirty="0" smtClean="0">
                <a:latin typeface="Candara"/>
                <a:cs typeface="Candara"/>
              </a:rPr>
              <a:t>s there any common requirement?</a:t>
            </a:r>
          </a:p>
          <a:p>
            <a:r>
              <a:rPr lang="en-US" sz="2400" b="1" dirty="0" smtClean="0">
                <a:latin typeface="Candara"/>
                <a:cs typeface="Candara"/>
              </a:rPr>
              <a:t>Handling footprint is possible, but how to handle (bound) runtime resource usage by the application ?</a:t>
            </a:r>
          </a:p>
          <a:p>
            <a:endParaRPr lang="en-US" sz="2400" b="1" dirty="0" smtClean="0">
              <a:latin typeface="Candara"/>
              <a:cs typeface="Candara"/>
            </a:endParaRPr>
          </a:p>
          <a:p>
            <a:r>
              <a:rPr lang="en-US" sz="2400" b="1" dirty="0" smtClean="0">
                <a:latin typeface="Candara"/>
                <a:cs typeface="Candara"/>
              </a:rPr>
              <a:t>Any </a:t>
            </a:r>
            <a:r>
              <a:rPr lang="en-US" sz="2400" b="1" dirty="0">
                <a:latin typeface="Candara"/>
                <a:cs typeface="Candara"/>
              </a:rPr>
              <a:t>o</a:t>
            </a:r>
            <a:r>
              <a:rPr lang="en-US" sz="2400" b="1" dirty="0" smtClean="0">
                <a:latin typeface="Candara"/>
                <a:cs typeface="Candara"/>
              </a:rPr>
              <a:t>ther issues?</a:t>
            </a:r>
          </a:p>
        </p:txBody>
      </p:sp>
    </p:spTree>
    <p:extLst>
      <p:ext uri="{BB962C8B-B14F-4D97-AF65-F5344CB8AC3E}">
        <p14:creationId xmlns:p14="http://schemas.microsoft.com/office/powerpoint/2010/main" val="17941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226</Words>
  <Application>Microsoft Macintosh PowerPoint</Application>
  <PresentationFormat>On-screen Show (4:3)</PresentationFormat>
  <Paragraphs>38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Samsung @ ECMA-TC39 meeting</vt:lpstr>
      <vt:lpstr>Wearables devices</vt:lpstr>
      <vt:lpstr>JS in embedded controllers</vt:lpstr>
      <vt:lpstr>Why?</vt:lpstr>
      <vt:lpstr>What?</vt:lpstr>
    </vt:vector>
  </TitlesOfParts>
  <Company>Samsung Electronics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Sung-Jae Lee</dc:creator>
  <cp:lastModifiedBy>Satish Chandra</cp:lastModifiedBy>
  <cp:revision>28</cp:revision>
  <dcterms:created xsi:type="dcterms:W3CDTF">2014-04-07T18:30:37Z</dcterms:created>
  <dcterms:modified xsi:type="dcterms:W3CDTF">2014-04-08T20:27:08Z</dcterms:modified>
</cp:coreProperties>
</file>